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2" r:id="rId4"/>
    <p:sldId id="258" r:id="rId5"/>
    <p:sldId id="263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577"/>
  </p:normalViewPr>
  <p:slideViewPr>
    <p:cSldViewPr snapToGrid="0" snapToObjects="1">
      <p:cViewPr varScale="1">
        <p:scale>
          <a:sx n="108" d="100"/>
          <a:sy n="108" d="100"/>
        </p:scale>
        <p:origin x="4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0A16CE-FAF8-8D42-BA22-41DA30978826}" type="datetimeFigureOut">
              <a:rPr lang="en-US" smtClean="0"/>
              <a:t>7/19/19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3F1939-809E-3B48-B70B-3954C232E4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012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97D90-1FFE-8D46-AEB9-4821B0ED304E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465D-7BA4-1A49-B1CF-26DDBF18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853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97D90-1FFE-8D46-AEB9-4821B0ED304E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465D-7BA4-1A49-B1CF-26DDBF18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56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97D90-1FFE-8D46-AEB9-4821B0ED304E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465D-7BA4-1A49-B1CF-26DDBF18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034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97D90-1FFE-8D46-AEB9-4821B0ED304E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465D-7BA4-1A49-B1CF-26DDBF18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151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97D90-1FFE-8D46-AEB9-4821B0ED304E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465D-7BA4-1A49-B1CF-26DDBF18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994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97D90-1FFE-8D46-AEB9-4821B0ED304E}" type="datetimeFigureOut">
              <a:rPr lang="en-US" smtClean="0"/>
              <a:t>7/18/19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465D-7BA4-1A49-B1CF-26DDBF18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899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97D90-1FFE-8D46-AEB9-4821B0ED304E}" type="datetimeFigureOut">
              <a:rPr lang="en-US" smtClean="0"/>
              <a:t>7/18/19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465D-7BA4-1A49-B1CF-26DDBF18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819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97D90-1FFE-8D46-AEB9-4821B0ED304E}" type="datetimeFigureOut">
              <a:rPr lang="en-US" smtClean="0"/>
              <a:t>7/18/19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465D-7BA4-1A49-B1CF-26DDBF18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073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97D90-1FFE-8D46-AEB9-4821B0ED304E}" type="datetimeFigureOut">
              <a:rPr lang="en-US" smtClean="0"/>
              <a:t>7/18/19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465D-7BA4-1A49-B1CF-26DDBF18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579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97D90-1FFE-8D46-AEB9-4821B0ED304E}" type="datetimeFigureOut">
              <a:rPr lang="en-US" smtClean="0"/>
              <a:t>7/18/19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465D-7BA4-1A49-B1CF-26DDBF18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359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97D90-1FFE-8D46-AEB9-4821B0ED304E}" type="datetimeFigureOut">
              <a:rPr lang="en-US" smtClean="0"/>
              <a:t>7/18/19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D465D-7BA4-1A49-B1CF-26DDBF18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117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97D90-1FFE-8D46-AEB9-4821B0ED304E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D465D-7BA4-1A49-B1CF-26DDBF18A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570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027215" y="428759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Machine Learning Applications:</a:t>
            </a:r>
            <a:br>
              <a:rPr lang="en-US" dirty="0" smtClean="0">
                <a:latin typeface="Cambria Math" charset="0"/>
                <a:ea typeface="Cambria Math" charset="0"/>
                <a:cs typeface="Cambria Math" charset="0"/>
              </a:rPr>
            </a:br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Google Flights Results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989" y="5202238"/>
            <a:ext cx="6476011" cy="1655762"/>
          </a:xfrm>
        </p:spPr>
        <p:txBody>
          <a:bodyPr/>
          <a:lstStyle/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Rob Johns</a:t>
            </a:r>
          </a:p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Metis Data Science</a:t>
            </a:r>
          </a:p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July 2019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7810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45" b="5974"/>
          <a:stretch/>
        </p:blipFill>
        <p:spPr>
          <a:xfrm>
            <a:off x="1139918" y="0"/>
            <a:ext cx="9912165" cy="47841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105" y="0"/>
            <a:ext cx="7925791" cy="961901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ambria Math" charset="0"/>
                <a:ea typeface="Cambria Math" charset="0"/>
                <a:cs typeface="Cambria Math" charset="0"/>
              </a:rPr>
              <a:t>The </a:t>
            </a:r>
            <a:r>
              <a:rPr lang="en-US" dirty="0">
                <a:solidFill>
                  <a:schemeClr val="bg1"/>
                </a:solidFill>
                <a:latin typeface="Cambria Math" charset="0"/>
                <a:ea typeface="Cambria Math" charset="0"/>
                <a:cs typeface="Cambria Math" charset="0"/>
              </a:rPr>
              <a:t>a</a:t>
            </a:r>
            <a:r>
              <a:rPr lang="en-US" dirty="0" smtClean="0">
                <a:solidFill>
                  <a:schemeClr val="bg1"/>
                </a:solidFill>
                <a:latin typeface="Cambria Math" charset="0"/>
                <a:ea typeface="Cambria Math" charset="0"/>
                <a:cs typeface="Cambria Math" charset="0"/>
              </a:rPr>
              <a:t>irline industry is booming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857009"/>
            <a:ext cx="10515600" cy="2000992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US Bureau of Transportation:</a:t>
            </a:r>
          </a:p>
          <a:p>
            <a:pPr lvl="1"/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Q1 2019 Net Profit (Domestic): $2.1 Billion</a:t>
            </a:r>
          </a:p>
          <a:p>
            <a:pPr lvl="1"/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8.4 Million Domestic and 1.6 Million International flights in 2018</a:t>
            </a:r>
          </a:p>
          <a:p>
            <a:pPr lvl="1"/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2.36 Million passengers already in top 5 traffic airports in 2019</a:t>
            </a:r>
          </a:p>
          <a:p>
            <a:pPr lvl="1"/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Average cost of flight $344</a:t>
            </a:r>
          </a:p>
        </p:txBody>
      </p:sp>
    </p:spTree>
    <p:extLst>
      <p:ext uri="{BB962C8B-B14F-4D97-AF65-F5344CB8AC3E}">
        <p14:creationId xmlns:p14="http://schemas.microsoft.com/office/powerpoint/2010/main" val="1958174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1709" y="-296883"/>
            <a:ext cx="15295419" cy="8029811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5740" y="3040083"/>
            <a:ext cx="3788723" cy="183728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000" dirty="0" smtClean="0">
                <a:latin typeface="Cambria Math" charset="0"/>
                <a:ea typeface="Cambria Math" charset="0"/>
                <a:cs typeface="Cambria Math" charset="0"/>
              </a:rPr>
              <a:t>Can Machine Learning help businesses and consumers save money on flights?</a:t>
            </a:r>
            <a:endParaRPr lang="en-US" sz="3000" dirty="0"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8796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Automated data collection enables exploration of flight trends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259" y="2268188"/>
            <a:ext cx="3700979" cy="4351338"/>
          </a:xfrm>
        </p:spPr>
        <p:txBody>
          <a:bodyPr/>
          <a:lstStyle/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120 days starting 7/22/2019</a:t>
            </a:r>
          </a:p>
          <a:p>
            <a:endParaRPr lang="fi-FI" dirty="0" smtClean="0">
              <a:latin typeface="Cambria Math" charset="0"/>
              <a:ea typeface="Cambria Math" charset="0"/>
              <a:cs typeface="Cambria Math" charset="0"/>
            </a:endParaRPr>
          </a:p>
          <a:p>
            <a:r>
              <a:rPr lang="fi-FI" dirty="0" smtClean="0">
                <a:latin typeface="Cambria Math" charset="0"/>
                <a:ea typeface="Cambria Math" charset="0"/>
                <a:cs typeface="Cambria Math" charset="0"/>
              </a:rPr>
              <a:t>15,878 </a:t>
            </a:r>
            <a:r>
              <a:rPr lang="fi-FI" dirty="0" err="1">
                <a:latin typeface="Cambria Math" charset="0"/>
                <a:ea typeface="Cambria Math" charset="0"/>
                <a:cs typeface="Cambria Math" charset="0"/>
              </a:rPr>
              <a:t>F</a:t>
            </a:r>
            <a:r>
              <a:rPr lang="fi-FI" dirty="0" err="1" smtClean="0">
                <a:latin typeface="Cambria Math" charset="0"/>
                <a:ea typeface="Cambria Math" charset="0"/>
                <a:cs typeface="Cambria Math" charset="0"/>
              </a:rPr>
              <a:t>lights</a:t>
            </a:r>
            <a:endParaRPr lang="fi-FI" dirty="0">
              <a:latin typeface="Cambria Math" charset="0"/>
              <a:ea typeface="Cambria Math" charset="0"/>
              <a:cs typeface="Cambria Math" charset="0"/>
            </a:endParaRPr>
          </a:p>
          <a:p>
            <a:pPr lvl="1"/>
            <a:r>
              <a:rPr lang="fi-FI" dirty="0" smtClean="0">
                <a:latin typeface="Cambria Math" charset="0"/>
                <a:ea typeface="Cambria Math" charset="0"/>
                <a:cs typeface="Cambria Math" charset="0"/>
              </a:rPr>
              <a:t>1-way</a:t>
            </a:r>
          </a:p>
          <a:p>
            <a:pPr lvl="1"/>
            <a:r>
              <a:rPr lang="fi-FI" dirty="0" err="1">
                <a:latin typeface="Cambria Math" charset="0"/>
                <a:ea typeface="Cambria Math" charset="0"/>
                <a:cs typeface="Cambria Math" charset="0"/>
              </a:rPr>
              <a:t>D</a:t>
            </a:r>
            <a:r>
              <a:rPr lang="fi-FI" dirty="0" err="1" smtClean="0">
                <a:latin typeface="Cambria Math" charset="0"/>
                <a:ea typeface="Cambria Math" charset="0"/>
                <a:cs typeface="Cambria Math" charset="0"/>
              </a:rPr>
              <a:t>omestic</a:t>
            </a:r>
            <a:r>
              <a:rPr lang="fi-FI" dirty="0" smtClean="0">
                <a:latin typeface="Cambria Math" charset="0"/>
                <a:ea typeface="Cambria Math" charset="0"/>
                <a:cs typeface="Cambria Math" charset="0"/>
              </a:rPr>
              <a:t> </a:t>
            </a:r>
          </a:p>
          <a:p>
            <a:pPr lvl="1"/>
            <a:r>
              <a:rPr lang="fi-FI" dirty="0" smtClean="0">
                <a:latin typeface="Cambria Math" charset="0"/>
                <a:ea typeface="Cambria Math" charset="0"/>
                <a:cs typeface="Cambria Math" charset="0"/>
              </a:rPr>
              <a:t>Non-stop</a:t>
            </a:r>
            <a:endParaRPr lang="fi-FI" dirty="0">
              <a:latin typeface="Cambria Math" charset="0"/>
              <a:ea typeface="Cambria Math" charset="0"/>
              <a:cs typeface="Cambria Math" charset="0"/>
            </a:endParaRPr>
          </a:p>
          <a:p>
            <a:pPr lvl="1"/>
            <a:r>
              <a:rPr lang="fi-FI" dirty="0" smtClean="0">
                <a:latin typeface="Cambria Math" charset="0"/>
                <a:ea typeface="Cambria Math" charset="0"/>
                <a:cs typeface="Cambria Math" charset="0"/>
              </a:rPr>
              <a:t> </a:t>
            </a:r>
            <a:r>
              <a:rPr lang="fi-FI" dirty="0" err="1">
                <a:latin typeface="Cambria Math" charset="0"/>
                <a:ea typeface="Cambria Math" charset="0"/>
                <a:cs typeface="Cambria Math" charset="0"/>
              </a:rPr>
              <a:t>I</a:t>
            </a:r>
            <a:r>
              <a:rPr lang="fi-FI" dirty="0" err="1" smtClean="0">
                <a:latin typeface="Cambria Math" charset="0"/>
                <a:ea typeface="Cambria Math" charset="0"/>
                <a:cs typeface="Cambria Math" charset="0"/>
              </a:rPr>
              <a:t>ncludes</a:t>
            </a:r>
            <a:r>
              <a:rPr lang="fi-FI" dirty="0" smtClean="0">
                <a:latin typeface="Cambria Math" charset="0"/>
                <a:ea typeface="Cambria Math" charset="0"/>
                <a:cs typeface="Cambria Math" charset="0"/>
              </a:rPr>
              <a:t> </a:t>
            </a:r>
            <a:r>
              <a:rPr lang="fi-FI" dirty="0" err="1" smtClean="0">
                <a:latin typeface="Cambria Math" charset="0"/>
                <a:ea typeface="Cambria Math" charset="0"/>
                <a:cs typeface="Cambria Math" charset="0"/>
              </a:rPr>
              <a:t>carry-ons</a:t>
            </a:r>
            <a:endParaRPr lang="fi-FI" dirty="0">
              <a:latin typeface="Cambria Math" charset="0"/>
              <a:ea typeface="Cambria Math" charset="0"/>
              <a:cs typeface="Cambria Math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469" y="2268188"/>
            <a:ext cx="7299931" cy="3930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751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3132" y="365125"/>
            <a:ext cx="11080668" cy="1325563"/>
          </a:xfrm>
        </p:spPr>
        <p:txBody>
          <a:bodyPr/>
          <a:lstStyle/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Linear </a:t>
            </a:r>
            <a:r>
              <a:rPr lang="en-US" smtClean="0">
                <a:latin typeface="Cambria Math" charset="0"/>
                <a:ea typeface="Cambria Math" charset="0"/>
                <a:cs typeface="Cambria Math" charset="0"/>
              </a:rPr>
              <a:t>regression yields predictions of prices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3662548" cy="4351338"/>
          </a:xfrm>
        </p:spPr>
        <p:txBody>
          <a:bodyPr>
            <a:normAutofit/>
          </a:bodyPr>
          <a:lstStyle/>
          <a:p>
            <a:endParaRPr lang="en-US" dirty="0" smtClean="0">
              <a:latin typeface="Cambria Math" charset="0"/>
              <a:ea typeface="Cambria Math" charset="0"/>
              <a:cs typeface="Cambria Math" charset="0"/>
            </a:endParaRPr>
          </a:p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Impactful factors:</a:t>
            </a:r>
          </a:p>
          <a:p>
            <a:pPr lvl="1"/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Route</a:t>
            </a:r>
          </a:p>
          <a:p>
            <a:pPr lvl="1"/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Time of year</a:t>
            </a:r>
          </a:p>
          <a:p>
            <a:pPr lvl="1"/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Time in advance</a:t>
            </a:r>
          </a:p>
          <a:p>
            <a:pPr lvl="1"/>
            <a:endParaRPr lang="en-US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 lvl="1"/>
            <a:endParaRPr lang="en-US" dirty="0" smtClean="0">
              <a:latin typeface="Cambria Math" charset="0"/>
              <a:ea typeface="Cambria Math" charset="0"/>
              <a:cs typeface="Cambria Math" charset="0"/>
            </a:endParaRPr>
          </a:p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Linear regression returns an average error of ~$50</a:t>
            </a:r>
          </a:p>
          <a:p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0145" y="2090862"/>
            <a:ext cx="5937992" cy="4236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647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335" y="365125"/>
            <a:ext cx="12065330" cy="1325563"/>
          </a:xfrm>
        </p:spPr>
        <p:txBody>
          <a:bodyPr/>
          <a:lstStyle/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Feature engineering for predicting price plateaus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80811" y="2027506"/>
            <a:ext cx="4453247" cy="4351338"/>
          </a:xfrm>
        </p:spPr>
        <p:txBody>
          <a:bodyPr/>
          <a:lstStyle/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Introduction of step function parameters</a:t>
            </a:r>
          </a:p>
          <a:p>
            <a:r>
              <a:rPr lang="en-US" dirty="0">
                <a:latin typeface="Cambria Math" charset="0"/>
                <a:ea typeface="Cambria Math" charset="0"/>
                <a:cs typeface="Cambria Math" charset="0"/>
              </a:rPr>
              <a:t>A</a:t>
            </a:r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 tradeoff between overall prediction quality and ability to extract general insight from ML model</a:t>
            </a:r>
          </a:p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Lasso fit constrains model to pick one of these features 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46" y="2368436"/>
            <a:ext cx="6155252" cy="331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033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31377" y="3429000"/>
            <a:ext cx="16862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Book</a:t>
            </a:r>
          </a:p>
          <a:p>
            <a:pPr algn="ctr"/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5 Weeks</a:t>
            </a:r>
          </a:p>
          <a:p>
            <a:pPr algn="ctr"/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in Advance</a:t>
            </a:r>
          </a:p>
          <a:p>
            <a:pPr algn="ctr"/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4113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1017</TotalTime>
  <Words>156</Words>
  <Application>Microsoft Macintosh PowerPoint</Application>
  <PresentationFormat>Widescreen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Cambria Math</vt:lpstr>
      <vt:lpstr>Arial</vt:lpstr>
      <vt:lpstr>Office Theme</vt:lpstr>
      <vt:lpstr>Machine Learning Applications: Google Flights Results</vt:lpstr>
      <vt:lpstr>The airline industry is booming</vt:lpstr>
      <vt:lpstr>Can Machine Learning help businesses and consumers save money on flights?</vt:lpstr>
      <vt:lpstr>Automated data collection enables exploration of flight trends</vt:lpstr>
      <vt:lpstr>Linear regression yields predictions of prices</vt:lpstr>
      <vt:lpstr>Feature engineering for predicting price plateaus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Applications: Google Flights Results</dc:title>
  <dc:creator>Rob Johns</dc:creator>
  <cp:lastModifiedBy>Rob Johns</cp:lastModifiedBy>
  <cp:revision>27</cp:revision>
  <dcterms:created xsi:type="dcterms:W3CDTF">2019-07-19T04:45:39Z</dcterms:created>
  <dcterms:modified xsi:type="dcterms:W3CDTF">2019-07-19T21:43:03Z</dcterms:modified>
</cp:coreProperties>
</file>

<file path=docProps/thumbnail.jpeg>
</file>